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0" r:id="rId15"/>
    <p:sldId id="280" r:id="rId16"/>
    <p:sldId id="281" r:id="rId17"/>
    <p:sldId id="282" r:id="rId18"/>
    <p:sldId id="271" r:id="rId19"/>
    <p:sldId id="285" r:id="rId20"/>
    <p:sldId id="286" r:id="rId21"/>
    <p:sldId id="273" r:id="rId22"/>
    <p:sldId id="274" r:id="rId23"/>
    <p:sldId id="275" r:id="rId24"/>
    <p:sldId id="277" r:id="rId25"/>
    <p:sldId id="283" r:id="rId26"/>
    <p:sldId id="276" r:id="rId27"/>
    <p:sldId id="287" r:id="rId28"/>
    <p:sldId id="278" r:id="rId29"/>
    <p:sldId id="279" r:id="rId30"/>
    <p:sldId id="284" r:id="rId31"/>
    <p:sldId id="268" r:id="rId32"/>
    <p:sldId id="269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Arita Dotum Bold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Arita Dotum Medium" panose="020B0600000101010101" charset="-127"/>
      <p:regular r:id="rId41"/>
    </p:embeddedFont>
    <p:embeddedFont>
      <p:font typeface="Arial Rounded MT Bold" panose="020F0704030504030204" pitchFamily="3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4637" autoAdjust="0"/>
  </p:normalViewPr>
  <p:slideViewPr>
    <p:cSldViewPr>
      <p:cViewPr varScale="1">
        <p:scale>
          <a:sx n="50" d="100"/>
          <a:sy n="50" d="100"/>
        </p:scale>
        <p:origin x="60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24.svg"/><Relationship Id="rId4" Type="http://schemas.openxmlformats.org/officeDocument/2006/relationships/image" Target="../media/image17.svg"/><Relationship Id="rId9" Type="http://schemas.openxmlformats.org/officeDocument/2006/relationships/image" Target="../media/image13.png"/><Relationship Id="rId1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10" Type="http://schemas.openxmlformats.org/officeDocument/2006/relationships/image" Target="../media/image26.svg"/><Relationship Id="rId4" Type="http://schemas.openxmlformats.org/officeDocument/2006/relationships/image" Target="../media/image15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686708" y="7746097"/>
            <a:ext cx="6228197" cy="1628911"/>
            <a:chOff x="0" y="0"/>
            <a:chExt cx="8304262" cy="217188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304262" cy="2171881"/>
              <a:chOff x="0" y="0"/>
              <a:chExt cx="1292864" cy="3381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509220" y="506726"/>
              <a:ext cx="1712732" cy="1158429"/>
            </a:xfrm>
            <a:custGeom>
              <a:avLst/>
              <a:gdLst/>
              <a:ahLst/>
              <a:cxnLst/>
              <a:rect l="l" t="t" r="r" b="b"/>
              <a:pathLst>
                <a:path w="1712732" h="1158429">
                  <a:moveTo>
                    <a:pt x="0" y="0"/>
                  </a:moveTo>
                  <a:lnTo>
                    <a:pt x="1712731" y="0"/>
                  </a:lnTo>
                  <a:lnTo>
                    <a:pt x="1712731" y="1158429"/>
                  </a:lnTo>
                  <a:lnTo>
                    <a:pt x="0" y="115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83436" y="543170"/>
              <a:ext cx="4984550" cy="1037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2"/>
                </a:lnSpc>
              </a:pPr>
              <a:r>
                <a:rPr lang="en-US" sz="2259">
                  <a:solidFill>
                    <a:srgbClr val="000000"/>
                  </a:solidFill>
                  <a:ea typeface="Arita Dotum Bold"/>
                </a:rPr>
                <a:t>인공지능을 활용한 빅데이터 </a:t>
              </a:r>
            </a:p>
            <a:p>
              <a:pPr>
                <a:lnSpc>
                  <a:spcPts val="3162"/>
                </a:lnSpc>
                <a:spcBef>
                  <a:spcPct val="0"/>
                </a:spcBef>
              </a:pPr>
              <a:r>
                <a:rPr lang="en-US" sz="2259">
                  <a:solidFill>
                    <a:srgbClr val="000000"/>
                  </a:solidFill>
                  <a:latin typeface="Arita Dotum Bold"/>
                  <a:ea typeface="Arita Dotum Bold"/>
                </a:rPr>
                <a:t>서비스 플랫폼 개발자 과정 1조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437079" y="2096155"/>
            <a:ext cx="7946241" cy="4521370"/>
            <a:chOff x="0" y="0"/>
            <a:chExt cx="10594989" cy="602849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6"/>
              <a:ext cx="10594989" cy="525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2999" spc="155">
                  <a:solidFill>
                    <a:srgbClr val="003EA8"/>
                  </a:solidFill>
                  <a:ea typeface="Arita Dotum Bold"/>
                </a:rPr>
                <a:t>가구업체</a:t>
              </a:r>
            </a:p>
            <a:p>
              <a:pPr>
                <a:lnSpc>
                  <a:spcPts val="15599"/>
                </a:lnSpc>
              </a:pPr>
              <a:r>
                <a:rPr lang="en-US" sz="12999" spc="155">
                  <a:solidFill>
                    <a:srgbClr val="003EA8"/>
                  </a:solidFill>
                  <a:ea typeface="Arita Dotum Bold"/>
                </a:rPr>
                <a:t>관리플랫폼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ta Dotum Bold"/>
                  <a:ea typeface="Arita Dotum Bold"/>
                </a:rPr>
                <a:t>전국 가구 주문, 배송 관리 프로그램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4889795"/>
            <a:ext cx="15795020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주문과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결제가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항상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동시에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이루어지지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않는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경우도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있어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이를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효과적으로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관리하기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</a:p>
          <a:p>
            <a:pPr algn="ctr">
              <a:lnSpc>
                <a:spcPts val="5250"/>
              </a:lnSpc>
            </a:pP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위해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주문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관리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시스템과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처리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시스템을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분리할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계획입니다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. </a:t>
            </a:r>
          </a:p>
          <a:p>
            <a:pPr algn="ctr">
              <a:lnSpc>
                <a:spcPts val="5250"/>
              </a:lnSpc>
            </a:pPr>
            <a:endParaRPr lang="en-US" sz="3500" dirty="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장바구니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: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장바구니ID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고객ID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제품ID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수량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ko-KR" alt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선택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)</a:t>
            </a:r>
          </a:p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주문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: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주문ID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고객ID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총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금액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주문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상태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주문일시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)</a:t>
            </a:r>
          </a:p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: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고객ID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유형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Dotum Bold"/>
                <a:ea typeface="Arita Dotum Bold"/>
              </a:rPr>
              <a:t>금액</a:t>
            </a:r>
            <a:r>
              <a:rPr 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시나리오6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5223170"/>
            <a:ext cx="15795020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이벤트도 중요한 사업 전략의 일환입니다. 김대표는 특정 대리점을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ea typeface="Arita Dotum Bold"/>
              </a:rPr>
              <a:t>대상으로 하거나 특정 제품 또는 카테고리별로 이벤트를 진행할 수 있는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마케팅 시스템을 구축하고자 합니다. 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(이벤트 : 이벤트ID, 이벤트명, 이벤트 내용, 시작일, 종료일)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003EA8"/>
                </a:solidFill>
                <a:latin typeface="Arita Dotum Bold"/>
                <a:ea typeface="Arita Dotum Bold"/>
              </a:rPr>
              <a:t>시나리오7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프로그램 수행 절차 및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3EA8"/>
                </a:solidFill>
                <a:latin typeface="Arita Dotum Bold"/>
              </a:rPr>
              <a:t>ERD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28" y="3523114"/>
            <a:ext cx="14998172" cy="62329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프로그램 수행 절차 및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3EA8"/>
                </a:solidFill>
                <a:latin typeface="Arita Dotum Bold"/>
              </a:rPr>
              <a:t>ERD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94" y="3495900"/>
            <a:ext cx="15795020" cy="626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정의서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28" y="3771900"/>
            <a:ext cx="1522456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7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3047906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304790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smtClean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데이터 타입 </a:t>
            </a:r>
            <a:r>
              <a:rPr lang="ko-KR" altLang="en-US" sz="3099" dirty="0" smtClean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정의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3638550"/>
            <a:ext cx="5381625" cy="15049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38" y="5143500"/>
            <a:ext cx="5381625" cy="16954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938" y="6802091"/>
            <a:ext cx="5381625" cy="1495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937" y="8297516"/>
            <a:ext cx="5381625" cy="10763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562" y="3638550"/>
            <a:ext cx="5381625" cy="10763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4699955"/>
            <a:ext cx="5391150" cy="1066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5766755"/>
            <a:ext cx="5372100" cy="1276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8750" y="7021166"/>
            <a:ext cx="5381625" cy="12763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3987" y="8307041"/>
            <a:ext cx="53816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9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3047906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787847"/>
            <a:ext cx="5391150" cy="23241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6103663"/>
            <a:ext cx="5391150" cy="1695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799113"/>
            <a:ext cx="5391150" cy="14954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804" y="3787847"/>
            <a:ext cx="5381625" cy="12858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041" y="5073722"/>
            <a:ext cx="5391150" cy="14954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2041" y="6569147"/>
            <a:ext cx="5391150" cy="12763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2041" y="7800355"/>
            <a:ext cx="5381625" cy="1495425"/>
          </a:xfrm>
          <a:prstGeom prst="rect">
            <a:avLst/>
          </a:prstGeom>
        </p:spPr>
      </p:pic>
      <p:sp>
        <p:nvSpPr>
          <p:cNvPr id="28" name="TextBox 10"/>
          <p:cNvSpPr txBox="1"/>
          <p:nvPr/>
        </p:nvSpPr>
        <p:spPr>
          <a:xfrm>
            <a:off x="1219294" y="2731303"/>
            <a:ext cx="304790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smtClean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데이터 타입 </a:t>
            </a:r>
            <a:r>
              <a:rPr lang="ko-KR" altLang="en-US" sz="3099" dirty="0" smtClean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정의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35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2971706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291012"/>
            <a:ext cx="5372100" cy="17049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4297947"/>
            <a:ext cx="5381625" cy="1285875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1219294" y="2731303"/>
            <a:ext cx="304790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smtClean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데이터 타입 </a:t>
            </a:r>
            <a:r>
              <a:rPr lang="ko-KR" altLang="en-US" sz="3099" dirty="0" smtClean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정의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26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C75BBA-1E9D-A820-81E7-8DEFDD49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59" y="3611169"/>
            <a:ext cx="12693373" cy="60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42" y="4797452"/>
            <a:ext cx="9028113" cy="419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995" y="5503260"/>
            <a:ext cx="13547618" cy="19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4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6345" y="2746558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4761257" y="2910273"/>
            <a:ext cx="0" cy="6745738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0" name="Freeform 10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14191" y="3389537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09792" y="4427762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9792" y="5465987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09792" y="6504212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09792" y="7542437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5.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942232" y="3562249"/>
            <a:ext cx="5956454" cy="4636151"/>
            <a:chOff x="0" y="0"/>
            <a:chExt cx="7941939" cy="618153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317625"/>
              <a:ext cx="7941939" cy="71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5"/>
                </a:lnSpc>
              </a:pPr>
              <a:r>
                <a:rPr lang="en-US" sz="3211">
                  <a:solidFill>
                    <a:srgbClr val="000000"/>
                  </a:solidFill>
                  <a:ea typeface="Arita Dotum Bold"/>
                </a:rPr>
                <a:t>팀원 역할 및 소개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698560"/>
              <a:ext cx="7941939" cy="71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5"/>
                </a:lnSpc>
              </a:pPr>
              <a:r>
                <a:rPr lang="en-US" sz="3211">
                  <a:solidFill>
                    <a:srgbClr val="000000"/>
                  </a:solidFill>
                  <a:ea typeface="Arita Dotum Bold"/>
                </a:rPr>
                <a:t>시나리오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079495"/>
              <a:ext cx="7941939" cy="71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5"/>
                </a:lnSpc>
              </a:pPr>
              <a:r>
                <a:rPr lang="en-US" sz="3211">
                  <a:solidFill>
                    <a:srgbClr val="000000"/>
                  </a:solidFill>
                  <a:ea typeface="Arita Dotum Bold"/>
                </a:rPr>
                <a:t>프로그램 수행 절차 및 결과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941939" cy="71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5"/>
                </a:lnSpc>
              </a:pPr>
              <a:r>
                <a:rPr lang="en-US" sz="3211">
                  <a:solidFill>
                    <a:srgbClr val="000000"/>
                  </a:solidFill>
                  <a:ea typeface="Arita Dotum Bold"/>
                </a:rPr>
                <a:t>프로젝트 개요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470525"/>
              <a:ext cx="7941939" cy="71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5"/>
                </a:lnSpc>
              </a:pPr>
              <a:r>
                <a:rPr lang="en-US" sz="3211">
                  <a:solidFill>
                    <a:srgbClr val="000000"/>
                  </a:solidFill>
                  <a:ea typeface="Arita Dotum Bold"/>
                </a:rPr>
                <a:t>자체 평가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73" y="3839769"/>
            <a:ext cx="12930062" cy="55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EF4CD1-4EBF-CD11-0DD0-13FD96F1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41" y="3611169"/>
            <a:ext cx="14419366" cy="45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1A3350-2ACD-4003-EA54-4724BED0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611168"/>
            <a:ext cx="15448354" cy="46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8B9CD1-242E-E3BE-63D7-CF08114F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611169"/>
            <a:ext cx="11942230" cy="51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82B8E1-4D19-441F-2C0C-90001DB3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695700"/>
            <a:ext cx="10134600" cy="54993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DF8E39-88FB-9FAE-51D4-4EE7F2F45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9" y="6210300"/>
            <a:ext cx="986093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9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94" y="3356305"/>
            <a:ext cx="6675174" cy="65432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264" y="4448705"/>
            <a:ext cx="9163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0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11FA20-4986-5638-AFAD-1CFDBC08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611169"/>
            <a:ext cx="8953020" cy="60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97" y="4345489"/>
            <a:ext cx="13028613" cy="1104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6079039"/>
            <a:ext cx="7391400" cy="24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6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394ECD-E9F1-F6A0-C58F-952F512A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611168"/>
            <a:ext cx="14863162" cy="35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2971F8-C209-F01F-F5A4-57B48E86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47" y="3611169"/>
            <a:ext cx="5396972" cy="5797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6395D9-CD9C-A57C-5B4C-7F797A8D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66" y="4309498"/>
            <a:ext cx="7999589" cy="44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7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792182" y="4497103"/>
            <a:ext cx="9222131" cy="4524902"/>
            <a:chOff x="0" y="0"/>
            <a:chExt cx="2185857" cy="10725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5857" cy="1072506"/>
            </a:xfrm>
            <a:custGeom>
              <a:avLst/>
              <a:gdLst/>
              <a:ahLst/>
              <a:cxnLst/>
              <a:rect l="l" t="t" r="r" b="b"/>
              <a:pathLst>
                <a:path w="2185857" h="1072506">
                  <a:moveTo>
                    <a:pt x="0" y="0"/>
                  </a:moveTo>
                  <a:lnTo>
                    <a:pt x="2185857" y="0"/>
                  </a:lnTo>
                  <a:lnTo>
                    <a:pt x="2185857" y="1072506"/>
                  </a:lnTo>
                  <a:lnTo>
                    <a:pt x="0" y="10725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6006899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221824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977097" y="4811767"/>
            <a:ext cx="8816408" cy="37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320">
                <a:solidFill>
                  <a:srgbClr val="000000"/>
                </a:solidFill>
                <a:latin typeface="Arita Dotum Bold"/>
                <a:ea typeface="Arita Dotum Bold"/>
              </a:rPr>
              <a:t>가구 판매 사업체 A는 전국적으로 확장되어 있는 대표적인 가구 회사입니다. </a:t>
            </a:r>
          </a:p>
          <a:p>
            <a:pPr algn="ctr">
              <a:lnSpc>
                <a:spcPts val="4980"/>
              </a:lnSpc>
            </a:pPr>
            <a:endParaRPr lang="en-US" sz="332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4980"/>
              </a:lnSpc>
            </a:pPr>
            <a:r>
              <a:rPr lang="en-US" sz="3320">
                <a:solidFill>
                  <a:srgbClr val="000000"/>
                </a:solidFill>
                <a:latin typeface="Arita Dotum Bold"/>
                <a:ea typeface="Arita Dotum Bold"/>
              </a:rPr>
              <a:t>대표 김대표는 사업의 성장과 함께 각 지역에 위치한 대리점과 물류창고, 이른바 '허브',의 운영을 </a:t>
            </a:r>
          </a:p>
          <a:p>
            <a:pPr algn="ctr">
              <a:lnSpc>
                <a:spcPts val="4980"/>
              </a:lnSpc>
            </a:pPr>
            <a:r>
              <a:rPr lang="en-US" sz="3320">
                <a:solidFill>
                  <a:srgbClr val="000000"/>
                </a:solidFill>
                <a:latin typeface="Arita Dotum Bold"/>
                <a:ea typeface="Arita Dotum Bold"/>
              </a:rPr>
              <a:t>더욱 효율적으로 관리하고자 합니다.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25453" y="1428906"/>
            <a:ext cx="8219040" cy="8457602"/>
            <a:chOff x="0" y="0"/>
            <a:chExt cx="10958720" cy="112768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58720" cy="11276803"/>
            </a:xfrm>
            <a:custGeom>
              <a:avLst/>
              <a:gdLst/>
              <a:ahLst/>
              <a:cxnLst/>
              <a:rect l="l" t="t" r="r" b="b"/>
              <a:pathLst>
                <a:path w="10958720" h="11276803">
                  <a:moveTo>
                    <a:pt x="0" y="0"/>
                  </a:moveTo>
                  <a:lnTo>
                    <a:pt x="10958720" y="0"/>
                  </a:lnTo>
                  <a:lnTo>
                    <a:pt x="10958720" y="11276803"/>
                  </a:lnTo>
                  <a:lnTo>
                    <a:pt x="0" y="1127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385602" y="1251888"/>
              <a:ext cx="6697619" cy="7264253"/>
            </a:xfrm>
            <a:custGeom>
              <a:avLst/>
              <a:gdLst/>
              <a:ahLst/>
              <a:cxnLst/>
              <a:rect l="l" t="t" r="r" b="b"/>
              <a:pathLst>
                <a:path w="6697619" h="7264253">
                  <a:moveTo>
                    <a:pt x="0" y="0"/>
                  </a:moveTo>
                  <a:lnTo>
                    <a:pt x="6697619" y="0"/>
                  </a:lnTo>
                  <a:lnTo>
                    <a:pt x="6697619" y="7264253"/>
                  </a:lnTo>
                  <a:lnTo>
                    <a:pt x="0" y="7264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67233" y="1688457"/>
            <a:ext cx="9664599" cy="147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4"/>
              </a:lnSpc>
            </a:pPr>
            <a:r>
              <a:rPr lang="en-US" sz="9662">
                <a:solidFill>
                  <a:srgbClr val="003EA8"/>
                </a:solidFill>
                <a:ea typeface="Arita Dotum Bold"/>
              </a:rPr>
              <a:t>프로젝트 개요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88307" y="3090620"/>
            <a:ext cx="2911825" cy="651684"/>
            <a:chOff x="0" y="0"/>
            <a:chExt cx="5762066" cy="12895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712761"/>
            <a:ext cx="1595461" cy="634620"/>
            <a:chOff x="0" y="0"/>
            <a:chExt cx="2216940" cy="88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0" cy="881823"/>
            </a:xfrm>
            <a:custGeom>
              <a:avLst/>
              <a:gdLst/>
              <a:ahLst/>
              <a:cxnLst/>
              <a:rect l="l" t="t" r="r" b="b"/>
              <a:pathLst>
                <a:path w="2216940" h="881823">
                  <a:moveTo>
                    <a:pt x="0" y="0"/>
                  </a:moveTo>
                  <a:lnTo>
                    <a:pt x="2216940" y="0"/>
                  </a:lnTo>
                  <a:lnTo>
                    <a:pt x="2216940" y="881823"/>
                  </a:lnTo>
                  <a:lnTo>
                    <a:pt x="0" y="88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3499781"/>
            <a:ext cx="15795020" cy="6256302"/>
            <a:chOff x="0" y="0"/>
            <a:chExt cx="5762066" cy="2282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282316"/>
            </a:xfrm>
            <a:custGeom>
              <a:avLst/>
              <a:gdLst/>
              <a:ahLst/>
              <a:cxnLst/>
              <a:rect l="l" t="t" r="r" b="b"/>
              <a:pathLst>
                <a:path w="5762066" h="2282316">
                  <a:moveTo>
                    <a:pt x="0" y="0"/>
                  </a:moveTo>
                  <a:lnTo>
                    <a:pt x="5762066" y="0"/>
                  </a:lnTo>
                  <a:lnTo>
                    <a:pt x="5762066" y="2282316"/>
                  </a:lnTo>
                  <a:lnTo>
                    <a:pt x="0" y="228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28" y="915358"/>
            <a:ext cx="152245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프로그램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수행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절차</a:t>
            </a:r>
            <a:r>
              <a:rPr lang="en-US" sz="9000" dirty="0">
                <a:solidFill>
                  <a:srgbClr val="003EA8"/>
                </a:solidFill>
                <a:ea typeface="Arita Dotum Bold"/>
              </a:rPr>
              <a:t> 및 </a:t>
            </a: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94" y="2731303"/>
            <a:ext cx="1595461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ko-KR" altLang="en-US" sz="3099" dirty="0">
                <a:solidFill>
                  <a:srgbClr val="003EA8"/>
                </a:solidFill>
                <a:latin typeface="Arial Rounded MT Bold" panose="020F0704030504030204" pitchFamily="34" charset="0"/>
                <a:ea typeface="Arita Dotum Bold" panose="020B0600000101010101" charset="-127"/>
              </a:rPr>
              <a:t>실행결과</a:t>
            </a:r>
            <a:endParaRPr lang="en-US" sz="3099" dirty="0">
              <a:solidFill>
                <a:srgbClr val="003EA8"/>
              </a:solidFill>
              <a:latin typeface="Arial Rounded MT Bold" panose="020F0704030504030204" pitchFamily="34" charset="0"/>
              <a:ea typeface="Arita Dotum 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1445"/>
          <a:stretch/>
        </p:blipFill>
        <p:spPr>
          <a:xfrm>
            <a:off x="5573504" y="3586826"/>
            <a:ext cx="7086600" cy="57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4937" cy="1906519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41381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자체 평가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5495" y="2692527"/>
            <a:ext cx="7843820" cy="3567673"/>
            <a:chOff x="0" y="0"/>
            <a:chExt cx="5242787" cy="2384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2787" cy="2384623"/>
            </a:xfrm>
            <a:custGeom>
              <a:avLst/>
              <a:gdLst/>
              <a:ahLst/>
              <a:cxnLst/>
              <a:rect l="l" t="t" r="r" b="b"/>
              <a:pathLst>
                <a:path w="5242787" h="2384623">
                  <a:moveTo>
                    <a:pt x="0" y="0"/>
                  </a:moveTo>
                  <a:lnTo>
                    <a:pt x="5242787" y="0"/>
                  </a:lnTo>
                  <a:lnTo>
                    <a:pt x="5242787" y="2384623"/>
                  </a:lnTo>
                  <a:lnTo>
                    <a:pt x="0" y="2384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113" y="2999555"/>
            <a:ext cx="1430901" cy="143089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09939" y="4679414"/>
            <a:ext cx="1553249" cy="3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910">
                <a:solidFill>
                  <a:srgbClr val="003EA8"/>
                </a:solidFill>
                <a:ea typeface="Arita Dotum Bold"/>
              </a:rPr>
              <a:t>안위재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6984814" y="8238264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-3314393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999190" y="2961455"/>
            <a:ext cx="5556045" cy="244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테이블 간의 관계를 정립하고 그것을 이해해야 하는 양이 많아 질수록 데이터 저장 베이스의 구조를 설계하는 것이 많이 어렵다는 것을 느꼈습니다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설계 이후 직접 프로그램과 연동을 해보지 못한 것이 아쉽다고 생각합니다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</a:t>
            </a:r>
            <a:endParaRPr lang="en-US" sz="2000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05495" y="6408055"/>
            <a:ext cx="7843820" cy="3567673"/>
            <a:chOff x="0" y="0"/>
            <a:chExt cx="5242787" cy="23846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42787" cy="2384623"/>
            </a:xfrm>
            <a:custGeom>
              <a:avLst/>
              <a:gdLst/>
              <a:ahLst/>
              <a:cxnLst/>
              <a:rect l="l" t="t" r="r" b="b"/>
              <a:pathLst>
                <a:path w="5242787" h="2384623">
                  <a:moveTo>
                    <a:pt x="0" y="0"/>
                  </a:moveTo>
                  <a:lnTo>
                    <a:pt x="5242787" y="0"/>
                  </a:lnTo>
                  <a:lnTo>
                    <a:pt x="5242787" y="2384623"/>
                  </a:lnTo>
                  <a:lnTo>
                    <a:pt x="0" y="2384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113" y="6715082"/>
            <a:ext cx="1430901" cy="143089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09939" y="8394941"/>
            <a:ext cx="1553249" cy="3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910">
                <a:solidFill>
                  <a:srgbClr val="003EA8"/>
                </a:solidFill>
                <a:ea typeface="Arita Dotum Bold"/>
              </a:rPr>
              <a:t>이유탁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99190" y="6676982"/>
            <a:ext cx="5556045" cy="194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데이터 베이스 설계를 하면서 자주 사용하던 </a:t>
            </a:r>
            <a:r>
              <a:rPr lang="ko-KR" altLang="en-US" sz="2000" dirty="0" err="1">
                <a:solidFill>
                  <a:srgbClr val="000000"/>
                </a:solidFill>
                <a:ea typeface="Arita Dotum Medium"/>
              </a:rPr>
              <a:t>쿠팡과</a:t>
            </a: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 네이버 쇼핑을 생각해 봤습니다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우리 설계는 많이 미흡했다고 생각됩니다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이번 프로젝트로 설계를 경험해보며 많이 배웠습니다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 </a:t>
            </a:r>
            <a:endParaRPr lang="en-US" sz="2000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506612" y="2692527"/>
            <a:ext cx="7843820" cy="3567673"/>
            <a:chOff x="0" y="0"/>
            <a:chExt cx="5242787" cy="23846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42787" cy="2384623"/>
            </a:xfrm>
            <a:custGeom>
              <a:avLst/>
              <a:gdLst/>
              <a:ahLst/>
              <a:cxnLst/>
              <a:rect l="l" t="t" r="r" b="b"/>
              <a:pathLst>
                <a:path w="5242787" h="2384623">
                  <a:moveTo>
                    <a:pt x="0" y="0"/>
                  </a:moveTo>
                  <a:lnTo>
                    <a:pt x="5242787" y="0"/>
                  </a:lnTo>
                  <a:lnTo>
                    <a:pt x="5242787" y="2384623"/>
                  </a:lnTo>
                  <a:lnTo>
                    <a:pt x="0" y="2384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72230" y="2999555"/>
            <a:ext cx="1430901" cy="1430895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811055" y="4679414"/>
            <a:ext cx="1553249" cy="3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910">
                <a:solidFill>
                  <a:srgbClr val="003EA8"/>
                </a:solidFill>
                <a:ea typeface="Arita Dotum Bold"/>
              </a:rPr>
              <a:t>이상목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00307" y="2961455"/>
            <a:ext cx="5556045" cy="393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데이터베이스를 설계해보면서 테이블 간의 관계를 형성하고 무결성과 유연성을 동시에 만족 시킨다는 것이 상당히 힘든 과정이라는 것을 느꼈습니다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Arita Dotum Medium"/>
              </a:rPr>
              <a:t>이번 프로젝트를 통해 짧지만 설계 경험을 할 수 있어 좋았습니다</a:t>
            </a:r>
            <a:r>
              <a:rPr lang="en-US" altLang="ko-KR" sz="2000" dirty="0">
                <a:solidFill>
                  <a:srgbClr val="000000"/>
                </a:solidFill>
                <a:ea typeface="Arita Dotum Medium"/>
              </a:rPr>
              <a:t>.</a:t>
            </a:r>
            <a:endParaRPr lang="en-US" sz="20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algn="ctr">
              <a:lnSpc>
                <a:spcPts val="3940"/>
              </a:lnSpc>
            </a:pPr>
            <a:endParaRPr lang="en-US" sz="20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algn="ctr">
              <a:lnSpc>
                <a:spcPts val="3940"/>
              </a:lnSpc>
            </a:pPr>
            <a:endParaRPr lang="en-US" sz="2000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 algn="ctr">
              <a:lnSpc>
                <a:spcPts val="3940"/>
              </a:lnSpc>
            </a:pPr>
            <a:endParaRPr lang="en-US" sz="2000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506612" y="6408055"/>
            <a:ext cx="7843820" cy="3567673"/>
            <a:chOff x="0" y="0"/>
            <a:chExt cx="5242787" cy="23846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42787" cy="2384623"/>
            </a:xfrm>
            <a:custGeom>
              <a:avLst/>
              <a:gdLst/>
              <a:ahLst/>
              <a:cxnLst/>
              <a:rect l="l" t="t" r="r" b="b"/>
              <a:pathLst>
                <a:path w="5242787" h="2384623">
                  <a:moveTo>
                    <a:pt x="0" y="0"/>
                  </a:moveTo>
                  <a:lnTo>
                    <a:pt x="5242787" y="0"/>
                  </a:lnTo>
                  <a:lnTo>
                    <a:pt x="5242787" y="2384623"/>
                  </a:lnTo>
                  <a:lnTo>
                    <a:pt x="0" y="2384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72230" y="6715082"/>
            <a:ext cx="1430901" cy="1430895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811055" y="8394941"/>
            <a:ext cx="1553249" cy="3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910">
                <a:solidFill>
                  <a:srgbClr val="003EA8"/>
                </a:solidFill>
                <a:ea typeface="Arita Dotum Bold"/>
              </a:rPr>
              <a:t>이종운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00307" y="6676982"/>
            <a:ext cx="555604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Arita Dotum Medium"/>
                <a:ea typeface="Arita Dotum Medium"/>
              </a:rPr>
              <a:t>실생활에서 사용되고 있는 간단한 상용 프로그램 하나에도 다양한 형태의 자료 관리 테이블이 사용된다는 것을 알게 되었습니다</a:t>
            </a:r>
            <a:r>
              <a:rPr lang="en-US" altLang="ko-KR" sz="2000" dirty="0">
                <a:solidFill>
                  <a:srgbClr val="000000"/>
                </a:solidFill>
                <a:latin typeface="Arita Dotum Medium"/>
                <a:ea typeface="Arita Dotum Medium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Arita Dotum Medium"/>
                <a:ea typeface="Arita Dotum Medium"/>
              </a:rPr>
              <a:t>특히 여러 사용자들이 여러 제품에 대해서 상호작용하는 프로그램의 데이터 관리에 테이블 관계 설정을 잘 하는 것이 매우 중요하다는 것도 배웠습니다</a:t>
            </a:r>
            <a:r>
              <a:rPr lang="en-US" altLang="ko-KR" sz="2000" dirty="0">
                <a:solidFill>
                  <a:srgbClr val="000000"/>
                </a:solidFill>
                <a:latin typeface="Arita Dotum Medium"/>
                <a:ea typeface="Arita Dotum Medium"/>
              </a:rPr>
              <a:t>.</a:t>
            </a:r>
            <a:endParaRPr lang="en-US" sz="3031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sp>
        <p:nvSpPr>
          <p:cNvPr id="33" name="Freeform 14"/>
          <p:cNvSpPr/>
          <p:nvPr/>
        </p:nvSpPr>
        <p:spPr>
          <a:xfrm>
            <a:off x="1381127" y="3044633"/>
            <a:ext cx="1142431" cy="1137541"/>
          </a:xfrm>
          <a:custGeom>
            <a:avLst/>
            <a:gdLst/>
            <a:ahLst/>
            <a:cxnLst/>
            <a:rect l="l" t="t" r="r" b="b"/>
            <a:pathLst>
              <a:path w="1663725" h="1856082">
                <a:moveTo>
                  <a:pt x="0" y="0"/>
                </a:moveTo>
                <a:lnTo>
                  <a:pt x="1663725" y="0"/>
                </a:lnTo>
                <a:lnTo>
                  <a:pt x="1663725" y="1856082"/>
                </a:lnTo>
                <a:lnTo>
                  <a:pt x="0" y="185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13"/>
          <p:cNvSpPr/>
          <p:nvPr/>
        </p:nvSpPr>
        <p:spPr>
          <a:xfrm>
            <a:off x="9982200" y="3049603"/>
            <a:ext cx="1260658" cy="1178914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5" y="0"/>
                </a:lnTo>
                <a:lnTo>
                  <a:pt x="2306955" y="2013342"/>
                </a:lnTo>
                <a:lnTo>
                  <a:pt x="0" y="2013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12"/>
          <p:cNvSpPr/>
          <p:nvPr/>
        </p:nvSpPr>
        <p:spPr>
          <a:xfrm>
            <a:off x="1360341" y="6730750"/>
            <a:ext cx="1252445" cy="1406687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11"/>
          <p:cNvSpPr/>
          <p:nvPr/>
        </p:nvSpPr>
        <p:spPr>
          <a:xfrm>
            <a:off x="9923131" y="6706799"/>
            <a:ext cx="1260658" cy="1352919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72495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221824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626778" y="5923485"/>
            <a:ext cx="1065526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감사합니다.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질의응답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2903804"/>
            <a:ext cx="15795020" cy="1269294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4614098"/>
            <a:ext cx="15795020" cy="5141985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팀원 역할 및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33406" y="3239655"/>
            <a:ext cx="12621188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ea typeface="Arita Dotum Medium"/>
              </a:rPr>
              <a:t>인공지능을 활용한 빅데이터</a:t>
            </a:r>
            <a:r>
              <a:rPr lang="en-US" sz="3099">
                <a:solidFill>
                  <a:srgbClr val="000000"/>
                </a:solidFill>
                <a:latin typeface="Arita Dotum Medium"/>
                <a:ea typeface="Arita Dotum Medium"/>
              </a:rPr>
              <a:t>  서비스 플랫폼 개발자 과정 1조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57619" y="5177399"/>
            <a:ext cx="2193470" cy="2069838"/>
          </a:xfrm>
          <a:custGeom>
            <a:avLst/>
            <a:gdLst/>
            <a:ahLst/>
            <a:cxnLst/>
            <a:rect l="l" t="t" r="r" b="b"/>
            <a:pathLst>
              <a:path w="2193470" h="2069838">
                <a:moveTo>
                  <a:pt x="0" y="0"/>
                </a:moveTo>
                <a:lnTo>
                  <a:pt x="2193470" y="0"/>
                </a:lnTo>
                <a:lnTo>
                  <a:pt x="2193470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712741" y="5143500"/>
            <a:ext cx="2193470" cy="2137636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5853211" y="5205647"/>
            <a:ext cx="2306955" cy="2013343"/>
          </a:xfrm>
          <a:custGeom>
            <a:avLst/>
            <a:gdLst/>
            <a:ahLst/>
            <a:cxnLst/>
            <a:rect l="l" t="t" r="r" b="b"/>
            <a:pathLst>
              <a:path w="2306955" h="2013343">
                <a:moveTo>
                  <a:pt x="0" y="0"/>
                </a:moveTo>
                <a:lnTo>
                  <a:pt x="2306955" y="0"/>
                </a:lnTo>
                <a:lnTo>
                  <a:pt x="2306955" y="2013342"/>
                </a:lnTo>
                <a:lnTo>
                  <a:pt x="0" y="2013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636911" y="5284277"/>
            <a:ext cx="1663725" cy="1856082"/>
          </a:xfrm>
          <a:custGeom>
            <a:avLst/>
            <a:gdLst/>
            <a:ahLst/>
            <a:cxnLst/>
            <a:rect l="l" t="t" r="r" b="b"/>
            <a:pathLst>
              <a:path w="1663725" h="1856082">
                <a:moveTo>
                  <a:pt x="0" y="0"/>
                </a:moveTo>
                <a:lnTo>
                  <a:pt x="1663725" y="0"/>
                </a:lnTo>
                <a:lnTo>
                  <a:pt x="1663725" y="1856082"/>
                </a:lnTo>
                <a:lnTo>
                  <a:pt x="0" y="18560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946895" y="7772805"/>
            <a:ext cx="3043758" cy="10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ea typeface="Arita Dotum Medium"/>
              </a:rPr>
              <a:t>안위재</a:t>
            </a:r>
            <a:endParaRPr lang="en-US" sz="1953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시나리오</a:t>
            </a:r>
            <a:r>
              <a:rPr lang="en-US" sz="1953" dirty="0">
                <a:solidFill>
                  <a:srgbClr val="000000"/>
                </a:solidFill>
                <a:latin typeface="Arita Dotum Medium"/>
                <a:ea typeface="Arita Dotum Medium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/>
                <a:ea typeface="Arita Dotum Medium"/>
              </a:rPr>
              <a:t>, ERD </a:t>
            </a:r>
            <a:r>
              <a:rPr lang="en-US" sz="1953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/>
                <a:ea typeface="Arita Dotum Medium"/>
              </a:rPr>
              <a:t>,</a:t>
            </a: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/>
                <a:ea typeface="Arita Dotum Medium"/>
              </a:rPr>
              <a:t>회의록</a:t>
            </a:r>
            <a:r>
              <a:rPr lang="en-US" sz="1953" dirty="0">
                <a:solidFill>
                  <a:srgbClr val="000000"/>
                </a:solidFill>
                <a:latin typeface="Arita Dotum Medium"/>
                <a:ea typeface="Arita Dotum Medium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/>
                <a:ea typeface="Arita Dotum Medium"/>
              </a:rPr>
              <a:t>, </a:t>
            </a:r>
            <a:r>
              <a:rPr lang="en-US" sz="1953" dirty="0" err="1">
                <a:solidFill>
                  <a:srgbClr val="000000"/>
                </a:solidFill>
                <a:latin typeface="Arita Dotum Medium"/>
                <a:ea typeface="Arita Dotum Medium"/>
              </a:rPr>
              <a:t>발표</a:t>
            </a:r>
            <a:endParaRPr lang="en-US" sz="1953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484809" y="7772805"/>
            <a:ext cx="3043758" cy="10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이상목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(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팀장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시나리오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,  ERD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,</a:t>
            </a: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의견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수렴</a:t>
            </a:r>
            <a:endParaRPr lang="en-US" sz="1953" dirty="0">
              <a:solidFill>
                <a:srgbClr val="000000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7597" y="7772805"/>
            <a:ext cx="3043758" cy="10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이유탁</a:t>
            </a:r>
            <a:endParaRPr lang="en-US" sz="1953" dirty="0">
              <a:solidFill>
                <a:srgbClr val="000000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시나리오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,  </a:t>
            </a: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요구사항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정의서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작성</a:t>
            </a:r>
            <a:endParaRPr lang="en-US" sz="1953" dirty="0">
              <a:solidFill>
                <a:srgbClr val="000000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32475" y="7772805"/>
            <a:ext cx="3043758" cy="10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이종운</a:t>
            </a:r>
            <a:endParaRPr lang="en-US" sz="1953" dirty="0">
              <a:solidFill>
                <a:srgbClr val="000000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시나리오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작성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, PPT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제작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, </a:t>
            </a:r>
          </a:p>
          <a:p>
            <a:pPr algn="ctr">
              <a:lnSpc>
                <a:spcPts val="2734"/>
              </a:lnSpc>
            </a:pP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요구사항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명세서</a:t>
            </a:r>
            <a:r>
              <a:rPr lang="en-US" sz="1953" dirty="0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sz="1953" dirty="0" err="1">
                <a:solidFill>
                  <a:srgbClr val="000000"/>
                </a:solidFill>
                <a:latin typeface="Arita Dotum Medium" panose="020B0600000101010101" charset="-127"/>
                <a:ea typeface="Arita Dotum Medium" panose="020B0600000101010101" charset="-127"/>
              </a:rPr>
              <a:t>작성</a:t>
            </a:r>
            <a:endParaRPr lang="en-US" sz="1953" dirty="0">
              <a:solidFill>
                <a:srgbClr val="000000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4889795"/>
            <a:ext cx="15795020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각 대리점은 A회사의 다양한 가구 제품을 전시하며,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고객들에게 맞춤형 서비스를 제공합니다.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(대리점 : 대리점ID, 사업자번호, 대리점명, 대리점 연락처, 대리점 주소, 매니저ID)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고객이 마음에 드는 가구를 선택하면, 가장 가까운 허브에서 제품을 배송 준비합니다.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(허브 : 허브ID, 허브명, 허브 연락처, 허브 주소)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시나리오1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4889795"/>
            <a:ext cx="15795020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배송은 외부 배송 업체를 통해 이루어지며,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제품의 특성에 따라 설치 서비스가 필요한 경우 설치 기사가 함께 배송합니다.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(배송 : 송장번호, 배송업체ID, 주문ID, 배송자명, 배송자 연락처)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(배송 업체 : 배송업체ID, 배송업체명, 사업자번호, 배송업체 연락처,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배송업체 주소, 설치 가능여부)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시나리오2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4889795"/>
            <a:ext cx="15795020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김대표는 각 허브의 제품 재고 상황을 실시간으로 확인할 수 있는 시스템을 원합니다.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(재고 : 제품ID, 허브ID, 재고량)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또한, 각 대리점의 매니저들을 직접 관리하고, 효율적인 커뮤니케이션과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운영을 도모하기 위해 각 대리점과 허브의 데이터를 중앙에서 관리하고자 합니다.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(매니저 : 매니저ID, 매니저명, 매니저 연락처, 매니저 주소, 매니저 직위)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시나리오3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5223170"/>
            <a:ext cx="15795020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제품 관리에 있어서는 제품의 크기, 무게, 설치 필요 여부와 같은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상세 정보를 체계적으로 기록하고 관리하는 것이 중요하며, </a:t>
            </a:r>
            <a:r>
              <a:rPr lang="en-US" sz="3500">
                <a:solidFill>
                  <a:srgbClr val="000000"/>
                </a:solidFill>
                <a:ea typeface="Arita Dotum Bold"/>
              </a:rPr>
              <a:t>이를 위해 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제품 관리 시스템에는 각 제품의 상세 스펙을 입력하는 기능이 필수적입니다.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(제품 : 제품ID, 제품명, 제품 가격, 카테고리, 설치 필요여부, 무게, 높이, 너비, 깊이)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시나리오4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908805"/>
            <a:chOff x="0" y="0"/>
            <a:chExt cx="5762066" cy="1790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790745"/>
            </a:xfrm>
            <a:custGeom>
              <a:avLst/>
              <a:gdLst/>
              <a:ahLst/>
              <a:cxnLst/>
              <a:rect l="l" t="t" r="r" b="b"/>
              <a:pathLst>
                <a:path w="5762066" h="1790745">
                  <a:moveTo>
                    <a:pt x="0" y="0"/>
                  </a:moveTo>
                  <a:lnTo>
                    <a:pt x="5762066" y="0"/>
                  </a:lnTo>
                  <a:lnTo>
                    <a:pt x="5762066" y="1790745"/>
                  </a:lnTo>
                  <a:lnTo>
                    <a:pt x="0" y="179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978324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2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2" y="1961966"/>
                </a:lnTo>
                <a:lnTo>
                  <a:pt x="55337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316692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46490" y="6223295"/>
            <a:ext cx="157950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또한 대표는 고객 정보를 저장하여, 고객 정보를 기록하고, 관리하고자 합니다.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(고객 : 고객ID, 고객명, 고객 연락처, 고객 주소, 배송 주소)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시나리오5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775</Words>
  <Application>Microsoft Office PowerPoint</Application>
  <PresentationFormat>사용자 지정</PresentationFormat>
  <Paragraphs>128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Calibri</vt:lpstr>
      <vt:lpstr>Arita Dotum Bold</vt:lpstr>
      <vt:lpstr>맑은 고딕</vt:lpstr>
      <vt:lpstr>Arita Dotum Medium</vt:lpstr>
      <vt:lpstr>Arial Rounded MT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KB</dc:creator>
  <cp:lastModifiedBy>KB</cp:lastModifiedBy>
  <cp:revision>22</cp:revision>
  <dcterms:created xsi:type="dcterms:W3CDTF">2006-08-16T00:00:00Z</dcterms:created>
  <dcterms:modified xsi:type="dcterms:W3CDTF">2024-01-17T01:41:45Z</dcterms:modified>
  <dc:identifier>DAF57qThiT4</dc:identifier>
</cp:coreProperties>
</file>